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8" r:id="rId2"/>
    <p:sldId id="260" r:id="rId3"/>
    <p:sldId id="261" r:id="rId4"/>
    <p:sldId id="295" r:id="rId5"/>
    <p:sldId id="293" r:id="rId6"/>
    <p:sldId id="294" r:id="rId7"/>
    <p:sldId id="262" r:id="rId8"/>
    <p:sldId id="282" r:id="rId9"/>
    <p:sldId id="281" r:id="rId10"/>
    <p:sldId id="280" r:id="rId11"/>
    <p:sldId id="263" r:id="rId12"/>
    <p:sldId id="283" r:id="rId13"/>
    <p:sldId id="286" r:id="rId14"/>
    <p:sldId id="287" r:id="rId15"/>
    <p:sldId id="278" r:id="rId16"/>
    <p:sldId id="273" r:id="rId17"/>
    <p:sldId id="277" r:id="rId18"/>
    <p:sldId id="276" r:id="rId19"/>
    <p:sldId id="275" r:id="rId20"/>
    <p:sldId id="269" r:id="rId21"/>
    <p:sldId id="296" r:id="rId22"/>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99" d="100"/>
          <a:sy n="99" d="100"/>
        </p:scale>
        <p:origin x="3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2024/6/11</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YouTube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https://x.gd/72NIL</a:t>
            </a: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217787"/>
            <a:ext cx="3331361"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年半</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HLSL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：半年</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814" y="4056117"/>
            <a:ext cx="4402320" cy="3301739"/>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775393"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ポートフォリオ</a:t>
            </a:r>
            <a:endParaRPr kumimoji="1" lang="en-US" altLang="ja-JP" sz="4000" b="1"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907647" y="1044121"/>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pic>
        <p:nvPicPr>
          <p:cNvPr id="4" name="図 3">
            <a:extLst>
              <a:ext uri="{FF2B5EF4-FFF2-40B4-BE49-F238E27FC236}">
                <a16:creationId xmlns:a16="http://schemas.microsoft.com/office/drawing/2014/main" id="{071A9040-7B40-482D-B839-7CA9AB2C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358770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pic>
        <p:nvPicPr>
          <p:cNvPr id="13" name="図 12">
            <a:extLst>
              <a:ext uri="{FF2B5EF4-FFF2-40B4-BE49-F238E27FC236}">
                <a16:creationId xmlns:a16="http://schemas.microsoft.com/office/drawing/2014/main" id="{FCB500FE-54C5-42B2-85E4-70AA1D1C0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71206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pic>
        <p:nvPicPr>
          <p:cNvPr id="20" name="図 19">
            <a:extLst>
              <a:ext uri="{FF2B5EF4-FFF2-40B4-BE49-F238E27FC236}">
                <a16:creationId xmlns:a16="http://schemas.microsoft.com/office/drawing/2014/main" id="{251DABA0-3B75-4456-BB7C-DD4229043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186952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pic>
        <p:nvPicPr>
          <p:cNvPr id="15" name="図 14">
            <a:extLst>
              <a:ext uri="{FF2B5EF4-FFF2-40B4-BE49-F238E27FC236}">
                <a16:creationId xmlns:a16="http://schemas.microsoft.com/office/drawing/2014/main" id="{51C61582-1314-4F59-8F49-77204A668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241267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HLSL</a:t>
            </a:r>
            <a:r>
              <a:rPr kumimoji="1" lang="ja-JP" altLang="en-US" sz="2000" dirty="0">
                <a:latin typeface="メイリオ" panose="020B0604030504040204" pitchFamily="50" charset="-128"/>
                <a:ea typeface="メイリオ" panose="020B0604030504040204" pitchFamily="50" charset="-128"/>
              </a:rPr>
              <a:t>を使ったシェーダー</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4" name="テキスト ボックス 3">
            <a:extLst>
              <a:ext uri="{FF2B5EF4-FFF2-40B4-BE49-F238E27FC236}">
                <a16:creationId xmlns:a16="http://schemas.microsoft.com/office/drawing/2014/main" id="{87A5CED9-5AAC-4418-9F5B-97F0EC6CC097}"/>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794905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026D2A66-2515-4331-907A-41C436C00E13}"/>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687194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B02A833B-C379-4F46-A4EF-0668DCD3BE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744134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A96171F3-A4E4-4B57-B44C-06C6E6883DF1}"/>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63498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EACD02FB-B765-4E6D-9411-5FA01CE458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169983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
        <p:nvSpPr>
          <p:cNvPr id="6" name="テキスト ボックス 5">
            <a:extLst>
              <a:ext uri="{FF2B5EF4-FFF2-40B4-BE49-F238E27FC236}">
                <a16:creationId xmlns:a16="http://schemas.microsoft.com/office/drawing/2014/main" id="{099414A5-8323-4519-857F-96D1D8C56D40}"/>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11092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48A380C-5482-4BBF-9E9A-4086DB5FF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83" y="1059801"/>
            <a:ext cx="5669239" cy="3181746"/>
          </a:xfrm>
          <a:prstGeom prst="rect">
            <a:avLst/>
          </a:prstGeom>
        </p:spPr>
      </p:pic>
      <p:sp>
        <p:nvSpPr>
          <p:cNvPr id="9" name="テキスト ボックス 8">
            <a:extLst>
              <a:ext uri="{FF2B5EF4-FFF2-40B4-BE49-F238E27FC236}">
                <a16:creationId xmlns:a16="http://schemas.microsoft.com/office/drawing/2014/main" id="{30F1749B-632C-425E-B2C2-42BFA8A387C7}"/>
              </a:ext>
            </a:extLst>
          </p:cNvPr>
          <p:cNvSpPr txBox="1"/>
          <p:nvPr/>
        </p:nvSpPr>
        <p:spPr>
          <a:xfrm>
            <a:off x="322883" y="351915"/>
            <a:ext cx="5212068"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68A5D3B5-DE8F-41DF-86ED-8922A98472F9}"/>
              </a:ext>
            </a:extLst>
          </p:cNvPr>
          <p:cNvSpPr txBox="1"/>
          <p:nvPr/>
        </p:nvSpPr>
        <p:spPr>
          <a:xfrm>
            <a:off x="6086573" y="2667957"/>
            <a:ext cx="3883371"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作品</a:t>
            </a:r>
            <a:r>
              <a:rPr kumimoji="1" lang="en-US" altLang="ja-JP" dirty="0" err="1">
                <a:latin typeface="メイリオ" panose="020B0604030504040204" pitchFamily="50" charset="-128"/>
                <a:ea typeface="メイリオ" panose="020B0604030504040204" pitchFamily="50" charset="-128"/>
              </a:rPr>
              <a:t>GitURL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https://x.gd/v3Q1B</a:t>
            </a:r>
          </a:p>
        </p:txBody>
      </p:sp>
      <p:sp>
        <p:nvSpPr>
          <p:cNvPr id="11" name="テキスト ボックス 10">
            <a:extLst>
              <a:ext uri="{FF2B5EF4-FFF2-40B4-BE49-F238E27FC236}">
                <a16:creationId xmlns:a16="http://schemas.microsoft.com/office/drawing/2014/main" id="{E633F4C7-D5C0-4BC6-B1AE-02E952DA6966}"/>
              </a:ext>
            </a:extLst>
          </p:cNvPr>
          <p:cNvSpPr txBox="1"/>
          <p:nvPr/>
        </p:nvSpPr>
        <p:spPr>
          <a:xfrm>
            <a:off x="6086573" y="3037289"/>
            <a:ext cx="3936270"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紹介動画</a:t>
            </a:r>
            <a:r>
              <a:rPr kumimoji="1" lang="en-US" altLang="ja-JP" dirty="0">
                <a:latin typeface="メイリオ" panose="020B0604030504040204" pitchFamily="50" charset="-128"/>
                <a:ea typeface="メイリオ" panose="020B0604030504040204" pitchFamily="50" charset="-128"/>
              </a:rPr>
              <a: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https://x.gd/SCnzI</a:t>
            </a:r>
          </a:p>
        </p:txBody>
      </p:sp>
      <p:sp>
        <p:nvSpPr>
          <p:cNvPr id="12" name="テキスト ボックス 11">
            <a:extLst>
              <a:ext uri="{FF2B5EF4-FFF2-40B4-BE49-F238E27FC236}">
                <a16:creationId xmlns:a16="http://schemas.microsoft.com/office/drawing/2014/main" id="{47C574B7-8AA7-4AF8-ADDD-171D93B732E2}"/>
              </a:ext>
            </a:extLst>
          </p:cNvPr>
          <p:cNvSpPr txBox="1"/>
          <p:nvPr/>
        </p:nvSpPr>
        <p:spPr>
          <a:xfrm>
            <a:off x="6086573" y="1535566"/>
            <a:ext cx="1712328"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制作人数：</a:t>
            </a:r>
            <a:r>
              <a:rPr kumimoji="1" lang="en-US" altLang="ja-JP" dirty="0">
                <a:latin typeface="メイリオ" panose="020B0604030504040204" pitchFamily="50" charset="-128"/>
                <a:ea typeface="メイリオ" panose="020B0604030504040204" pitchFamily="50" charset="-128"/>
              </a:rPr>
              <a:t>3</a:t>
            </a:r>
            <a:r>
              <a:rPr kumimoji="1" lang="ja-JP" altLang="en-US" dirty="0">
                <a:latin typeface="メイリオ" panose="020B0604030504040204" pitchFamily="50" charset="-128"/>
                <a:ea typeface="メイリオ" panose="020B0604030504040204" pitchFamily="50" charset="-128"/>
              </a:rPr>
              <a:t>人</a:t>
            </a:r>
            <a:endParaRPr lang="en-US" altLang="ja-JP" b="0" i="0" dirty="0">
              <a:effectLst/>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A92EA08-C1CD-475E-A051-BF6F8A9E3C76}"/>
              </a:ext>
            </a:extLst>
          </p:cNvPr>
          <p:cNvSpPr txBox="1"/>
          <p:nvPr/>
        </p:nvSpPr>
        <p:spPr>
          <a:xfrm>
            <a:off x="6086573" y="1904898"/>
            <a:ext cx="295465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担当箇所：プログラム全て</a:t>
            </a:r>
            <a:endParaRPr lang="en-US" altLang="ja-JP" b="0" i="0" dirty="0">
              <a:effectLst/>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94823F43-D362-4D18-9F4A-0873C4DF3EB6}"/>
              </a:ext>
            </a:extLst>
          </p:cNvPr>
          <p:cNvSpPr txBox="1"/>
          <p:nvPr/>
        </p:nvSpPr>
        <p:spPr>
          <a:xfrm>
            <a:off x="6086573" y="2274230"/>
            <a:ext cx="242848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制作環境：</a:t>
            </a:r>
            <a:r>
              <a:rPr kumimoji="1" lang="en-US" altLang="ja-JP" dirty="0">
                <a:latin typeface="メイリオ" panose="020B0604030504040204" pitchFamily="50" charset="-128"/>
                <a:ea typeface="メイリオ" panose="020B0604030504040204" pitchFamily="50" charset="-128"/>
              </a:rPr>
              <a:t>C#/Unity</a:t>
            </a:r>
            <a:endParaRPr lang="en-US" altLang="ja-JP" b="0" i="0" dirty="0">
              <a:effectLst/>
              <a:latin typeface="メイリオ" panose="020B0604030504040204" pitchFamily="50" charset="-128"/>
              <a:ea typeface="メイリオ" panose="020B0604030504040204" pitchFamily="50" charset="-128"/>
            </a:endParaRPr>
          </a:p>
        </p:txBody>
      </p:sp>
      <p:pic>
        <p:nvPicPr>
          <p:cNvPr id="15" name="図 14">
            <a:extLst>
              <a:ext uri="{FF2B5EF4-FFF2-40B4-BE49-F238E27FC236}">
                <a16:creationId xmlns:a16="http://schemas.microsoft.com/office/drawing/2014/main" id="{0C7BC52B-A62C-40E5-9F20-4ECA2F5BB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
        <p:nvSpPr>
          <p:cNvPr id="16" name="テキスト ボックス 15">
            <a:extLst>
              <a:ext uri="{FF2B5EF4-FFF2-40B4-BE49-F238E27FC236}">
                <a16:creationId xmlns:a16="http://schemas.microsoft.com/office/drawing/2014/main" id="{73E72C80-3D3B-4A3E-BB65-8404D634396C}"/>
              </a:ext>
            </a:extLst>
          </p:cNvPr>
          <p:cNvSpPr txBox="1"/>
          <p:nvPr/>
        </p:nvSpPr>
        <p:spPr>
          <a:xfrm>
            <a:off x="171721" y="4381030"/>
            <a:ext cx="5256567" cy="523220"/>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モンハン風</a:t>
            </a:r>
            <a:r>
              <a:rPr kumimoji="1" lang="ja-JP" altLang="en-US" sz="2800" b="1" dirty="0">
                <a:solidFill>
                  <a:srgbClr val="FF0000"/>
                </a:solidFill>
                <a:latin typeface="メイリオ" panose="020B0604030504040204" pitchFamily="50" charset="-128"/>
                <a:ea typeface="メイリオ" panose="020B0604030504040204" pitchFamily="50" charset="-128"/>
              </a:rPr>
              <a:t>狩猟</a:t>
            </a:r>
            <a:r>
              <a:rPr kumimoji="1" lang="ja-JP" altLang="en-US" sz="2200" dirty="0">
                <a:latin typeface="メイリオ" panose="020B0604030504040204" pitchFamily="50" charset="-128"/>
                <a:ea typeface="メイリオ" panose="020B0604030504040204" pitchFamily="50" charset="-128"/>
              </a:rPr>
              <a:t>アクション！</a:t>
            </a:r>
            <a:endParaRPr kumimoji="1" lang="en-US" altLang="ja-JP" sz="22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1DE90D91-3EB5-48E9-839E-21F7F4BF0BCC}"/>
              </a:ext>
            </a:extLst>
          </p:cNvPr>
          <p:cNvSpPr txBox="1"/>
          <p:nvPr/>
        </p:nvSpPr>
        <p:spPr>
          <a:xfrm>
            <a:off x="6086573" y="1166234"/>
            <a:ext cx="4304383" cy="369332"/>
          </a:xfrm>
          <a:prstGeom prst="rect">
            <a:avLst/>
          </a:prstGeom>
          <a:noFill/>
        </p:spPr>
        <p:txBody>
          <a:bodyPr wrap="none" rtlCol="0">
            <a:spAutoFit/>
          </a:bodyPr>
          <a:lstStyle/>
          <a:p>
            <a:r>
              <a:rPr kumimoji="1" lang="ja-JP" altLang="en-US" sz="1800" dirty="0">
                <a:latin typeface="メイリオ" panose="020B0604030504040204" pitchFamily="50" charset="-128"/>
                <a:ea typeface="メイリオ" panose="020B0604030504040204" pitchFamily="50" charset="-128"/>
              </a:rPr>
              <a:t>製作期間：</a:t>
            </a:r>
            <a:r>
              <a:rPr kumimoji="1" lang="en-US" altLang="ja-JP" sz="1800" dirty="0">
                <a:latin typeface="メイリオ" panose="020B0604030504040204" pitchFamily="50" charset="-128"/>
                <a:ea typeface="メイリオ" panose="020B0604030504040204" pitchFamily="50" charset="-128"/>
              </a:rPr>
              <a:t>2023/10/09</a:t>
            </a:r>
            <a:r>
              <a:rPr kumimoji="1" lang="ja-JP" altLang="en-US" sz="1800" dirty="0">
                <a:latin typeface="メイリオ" panose="020B0604030504040204" pitchFamily="50" charset="-128"/>
                <a:ea typeface="メイリオ" panose="020B0604030504040204" pitchFamily="50" charset="-128"/>
              </a:rPr>
              <a:t>～</a:t>
            </a:r>
            <a:r>
              <a:rPr kumimoji="1" lang="en-US" altLang="ja-JP" sz="1800" dirty="0">
                <a:latin typeface="メイリオ" panose="020B0604030504040204" pitchFamily="50" charset="-128"/>
                <a:ea typeface="メイリオ" panose="020B0604030504040204" pitchFamily="50" charset="-128"/>
              </a:rPr>
              <a:t>2024/03/31</a:t>
            </a:r>
          </a:p>
        </p:txBody>
      </p:sp>
      <p:pic>
        <p:nvPicPr>
          <p:cNvPr id="18" name="図 17">
            <a:extLst>
              <a:ext uri="{FF2B5EF4-FFF2-40B4-BE49-F238E27FC236}">
                <a16:creationId xmlns:a16="http://schemas.microsoft.com/office/drawing/2014/main" id="{136F0ABA-3AC9-4F2D-9ABB-EB815E3D0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125" y="3971629"/>
            <a:ext cx="5238342" cy="2953471"/>
          </a:xfrm>
          <a:prstGeom prst="rect">
            <a:avLst/>
          </a:prstGeom>
        </p:spPr>
      </p:pic>
      <p:sp>
        <p:nvSpPr>
          <p:cNvPr id="19" name="テキスト ボックス 18">
            <a:extLst>
              <a:ext uri="{FF2B5EF4-FFF2-40B4-BE49-F238E27FC236}">
                <a16:creationId xmlns:a16="http://schemas.microsoft.com/office/drawing/2014/main" id="{D065FE5A-A446-4ACF-9C42-364358B470AA}"/>
              </a:ext>
            </a:extLst>
          </p:cNvPr>
          <p:cNvSpPr txBox="1"/>
          <p:nvPr/>
        </p:nvSpPr>
        <p:spPr>
          <a:xfrm>
            <a:off x="298118" y="5297535"/>
            <a:ext cx="4852610"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敵の様々な攻撃を回避しつつ</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コンボ攻撃を叩き込め！</a:t>
            </a:r>
          </a:p>
        </p:txBody>
      </p:sp>
    </p:spTree>
    <p:extLst>
      <p:ext uri="{BB962C8B-B14F-4D97-AF65-F5344CB8AC3E}">
        <p14:creationId xmlns:p14="http://schemas.microsoft.com/office/powerpoint/2010/main" val="4163678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58609" y="751851"/>
            <a:ext cx="3262432" cy="830997"/>
          </a:xfrm>
          <a:prstGeom prst="rect">
            <a:avLst/>
          </a:prstGeom>
          <a:noFill/>
        </p:spPr>
        <p:txBody>
          <a:bodyPr wrap="none" rtlCol="0">
            <a:spAutoFit/>
          </a:bodyPr>
          <a:lstStyle/>
          <a:p>
            <a:r>
              <a:rPr kumimoji="1" lang="ja-JP" altLang="en-US" sz="4800" dirty="0">
                <a:latin typeface="メイリオ" panose="020B0604030504040204" pitchFamily="50" charset="-128"/>
                <a:ea typeface="メイリオ" panose="020B0604030504040204" pitchFamily="50" charset="-128"/>
              </a:rPr>
              <a:t>今後の目標</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77634" y="2312956"/>
            <a:ext cx="10341293" cy="3624069"/>
          </a:xfrm>
          <a:prstGeom prst="rect">
            <a:avLst/>
          </a:prstGeom>
          <a:noFill/>
        </p:spPr>
        <p:txBody>
          <a:bodyPr wrap="none" rtlCol="0">
            <a:spAutoFit/>
          </a:bodyPr>
          <a:lstStyle/>
          <a:p>
            <a:pPr>
              <a:lnSpc>
                <a:spcPct val="150000"/>
              </a:lnSpc>
            </a:pPr>
            <a:r>
              <a:rPr kumimoji="1" lang="ja-JP" altLang="en-US" sz="3600" dirty="0">
                <a:latin typeface="メイリオ" panose="020B0604030504040204" pitchFamily="50" charset="-128"/>
                <a:ea typeface="メイリオ" panose="020B0604030504040204" pitchFamily="50" charset="-128"/>
              </a:rPr>
              <a:t>私はプレイアブルキャラクターの挙動制御を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担うプログラマーになりたいと考えてる。</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endParaRPr kumimoji="1" lang="en-US" altLang="ja-JP" sz="11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そのため、よりリアリティある挙動制御を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実現するために</a:t>
            </a:r>
            <a:r>
              <a:rPr kumimoji="1" lang="ja-JP" altLang="en-US" sz="3600" dirty="0">
                <a:solidFill>
                  <a:srgbClr val="FFC000"/>
                </a:solidFill>
                <a:latin typeface="メイリオ" panose="020B0604030504040204" pitchFamily="50" charset="-128"/>
                <a:ea typeface="メイリオ" panose="020B0604030504040204" pitchFamily="50" charset="-128"/>
              </a:rPr>
              <a:t>物理や数学的知識を学び続ける</a:t>
            </a:r>
            <a:r>
              <a:rPr kumimoji="1" lang="ja-JP" altLang="en-US" sz="3600" dirty="0">
                <a:latin typeface="メイリオ" panose="020B0604030504040204" pitchFamily="50" charset="-128"/>
                <a:ea typeface="メイリオ" panose="020B0604030504040204" pitchFamily="50" charset="-128"/>
              </a:rPr>
              <a:t>。</a:t>
            </a:r>
            <a:endParaRPr kumimoji="1" lang="en-US" altLang="ja-JP"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AAD50BC-222F-4FE9-B60D-06D68E9A247B}"/>
              </a:ext>
            </a:extLst>
          </p:cNvPr>
          <p:cNvSpPr txBox="1"/>
          <p:nvPr/>
        </p:nvSpPr>
        <p:spPr>
          <a:xfrm>
            <a:off x="658609" y="751851"/>
            <a:ext cx="6340197" cy="830997"/>
          </a:xfrm>
          <a:prstGeom prst="rect">
            <a:avLst/>
          </a:prstGeom>
          <a:noFill/>
        </p:spPr>
        <p:txBody>
          <a:bodyPr wrap="none" rtlCol="0">
            <a:spAutoFit/>
          </a:bodyPr>
          <a:lstStyle/>
          <a:p>
            <a:r>
              <a:rPr kumimoji="1" lang="ja-JP" altLang="en-US" sz="4800" dirty="0">
                <a:latin typeface="メイリオ" panose="020B0604030504040204" pitchFamily="50" charset="-128"/>
                <a:ea typeface="メイリオ" panose="020B0604030504040204" pitchFamily="50" charset="-128"/>
              </a:rPr>
              <a:t>ポートフォリオの構成</a:t>
            </a:r>
          </a:p>
        </p:txBody>
      </p:sp>
      <p:sp>
        <p:nvSpPr>
          <p:cNvPr id="3" name="テキスト ボックス 2">
            <a:extLst>
              <a:ext uri="{FF2B5EF4-FFF2-40B4-BE49-F238E27FC236}">
                <a16:creationId xmlns:a16="http://schemas.microsoft.com/office/drawing/2014/main" id="{5150F38C-1B32-4FDB-AA34-5A864F3DF5C6}"/>
              </a:ext>
            </a:extLst>
          </p:cNvPr>
          <p:cNvSpPr txBox="1"/>
          <p:nvPr/>
        </p:nvSpPr>
        <p:spPr>
          <a:xfrm>
            <a:off x="1410887" y="1733677"/>
            <a:ext cx="7571303" cy="5201424"/>
          </a:xfrm>
          <a:prstGeom prst="rect">
            <a:avLst/>
          </a:prstGeom>
          <a:noFill/>
        </p:spPr>
        <p:txBody>
          <a:bodyPr wrap="none" rtlCol="0">
            <a:spAutoFit/>
          </a:bodyPr>
          <a:lstStyle/>
          <a:p>
            <a:pPr>
              <a:lnSpc>
                <a:spcPct val="150000"/>
              </a:lnSpc>
            </a:pPr>
            <a:r>
              <a:rPr kumimoji="1" lang="ja-JP" altLang="en-US" sz="3200" dirty="0">
                <a:latin typeface="メイリオ" panose="020B0604030504040204" pitchFamily="50" charset="-128"/>
                <a:ea typeface="メイリオ" panose="020B0604030504040204" pitchFamily="50" charset="-128"/>
              </a:rPr>
              <a:t>自己紹介</a:t>
            </a:r>
            <a:endParaRPr kumimoji="1" lang="en-US" altLang="ja-JP" sz="3200" dirty="0">
              <a:latin typeface="メイリオ" panose="020B0604030504040204" pitchFamily="50" charset="-128"/>
              <a:ea typeface="メイリオ" panose="020B0604030504040204" pitchFamily="50" charset="-128"/>
            </a:endParaRPr>
          </a:p>
          <a:p>
            <a:pPr>
              <a:lnSpc>
                <a:spcPct val="150000"/>
              </a:lnSpc>
            </a:pPr>
            <a:endParaRPr kumimoji="1" lang="en-US" altLang="ja-JP" sz="3200" dirty="0">
              <a:latin typeface="メイリオ" panose="020B0604030504040204" pitchFamily="50" charset="-128"/>
              <a:ea typeface="メイリオ" panose="020B0604030504040204" pitchFamily="50" charset="-128"/>
            </a:endParaRPr>
          </a:p>
          <a:p>
            <a:pPr>
              <a:lnSpc>
                <a:spcPct val="150000"/>
              </a:lnSpc>
            </a:pPr>
            <a:r>
              <a:rPr kumimoji="1" lang="ja-JP" altLang="en-US" sz="3200" dirty="0">
                <a:latin typeface="メイリオ" panose="020B0604030504040204" pitchFamily="50" charset="-128"/>
                <a:ea typeface="メイリオ" panose="020B0604030504040204" pitchFamily="50" charset="-128"/>
              </a:rPr>
              <a:t>一番自身のある作品の説明</a:t>
            </a:r>
            <a:endParaRPr kumimoji="1" lang="en-US" altLang="ja-JP" sz="3200" dirty="0">
              <a:latin typeface="メイリオ" panose="020B0604030504040204" pitchFamily="50" charset="-128"/>
              <a:ea typeface="メイリオ" panose="020B0604030504040204" pitchFamily="50" charset="-128"/>
            </a:endParaRPr>
          </a:p>
          <a:p>
            <a:pPr>
              <a:lnSpc>
                <a:spcPct val="150000"/>
              </a:lnSpc>
            </a:pPr>
            <a:endParaRPr kumimoji="1" lang="en-US" altLang="ja-JP" sz="3200" dirty="0">
              <a:latin typeface="メイリオ" panose="020B0604030504040204" pitchFamily="50" charset="-128"/>
              <a:ea typeface="メイリオ" panose="020B0604030504040204" pitchFamily="50" charset="-128"/>
            </a:endParaRPr>
          </a:p>
          <a:p>
            <a:pPr>
              <a:lnSpc>
                <a:spcPct val="150000"/>
              </a:lnSpc>
            </a:pPr>
            <a:r>
              <a:rPr kumimoji="1" lang="ja-JP" altLang="en-US" sz="3200" dirty="0">
                <a:latin typeface="メイリオ" panose="020B0604030504040204" pitchFamily="50" charset="-128"/>
                <a:ea typeface="メイリオ" panose="020B0604030504040204" pitchFamily="50" charset="-128"/>
              </a:rPr>
              <a:t>これまで制作してきた作品の簡単な紹介</a:t>
            </a:r>
            <a:endParaRPr kumimoji="1" lang="en-US" altLang="ja-JP" sz="3200" dirty="0">
              <a:latin typeface="メイリオ" panose="020B0604030504040204" pitchFamily="50" charset="-128"/>
              <a:ea typeface="メイリオ" panose="020B0604030504040204" pitchFamily="50" charset="-128"/>
            </a:endParaRPr>
          </a:p>
          <a:p>
            <a:pPr>
              <a:lnSpc>
                <a:spcPct val="150000"/>
              </a:lnSpc>
            </a:pPr>
            <a:endParaRPr kumimoji="1" lang="en-US" altLang="ja-JP" sz="3200" dirty="0">
              <a:latin typeface="メイリオ" panose="020B0604030504040204" pitchFamily="50" charset="-128"/>
              <a:ea typeface="メイリオ" panose="020B0604030504040204" pitchFamily="50" charset="-128"/>
            </a:endParaRPr>
          </a:p>
          <a:p>
            <a:pPr>
              <a:lnSpc>
                <a:spcPct val="150000"/>
              </a:lnSpc>
            </a:pPr>
            <a:r>
              <a:rPr kumimoji="1" lang="ja-JP" altLang="en-US" sz="3200" dirty="0">
                <a:latin typeface="メイリオ" panose="020B0604030504040204" pitchFamily="50" charset="-128"/>
                <a:ea typeface="メイリオ" panose="020B0604030504040204" pitchFamily="50" charset="-128"/>
              </a:rPr>
              <a:t>今後の目標</a:t>
            </a:r>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1121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pic>
        <p:nvPicPr>
          <p:cNvPr id="16" name="図 15">
            <a:extLst>
              <a:ext uri="{FF2B5EF4-FFF2-40B4-BE49-F238E27FC236}">
                <a16:creationId xmlns:a16="http://schemas.microsoft.com/office/drawing/2014/main" id="{8480602F-7F74-4103-9A02-A4DC1886D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
        <p:nvSpPr>
          <p:cNvPr id="17" name="テキスト ボックス 16">
            <a:extLst>
              <a:ext uri="{FF2B5EF4-FFF2-40B4-BE49-F238E27FC236}">
                <a16:creationId xmlns:a16="http://schemas.microsoft.com/office/drawing/2014/main" id="{5084665E-BBB1-4D13-9C48-F52DDF2045A2}"/>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2D5CAFC9-9D8D-44AE-8203-0A96E33EF8A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spTree>
    <p:extLst>
      <p:ext uri="{BB962C8B-B14F-4D97-AF65-F5344CB8AC3E}">
        <p14:creationId xmlns:p14="http://schemas.microsoft.com/office/powerpoint/2010/main" val="120662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480602F-7F74-4103-9A02-A4DC1886D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
        <p:nvSpPr>
          <p:cNvPr id="17" name="テキスト ボックス 16">
            <a:extLst>
              <a:ext uri="{FF2B5EF4-FFF2-40B4-BE49-F238E27FC236}">
                <a16:creationId xmlns:a16="http://schemas.microsoft.com/office/drawing/2014/main" id="{5084665E-BBB1-4D13-9C48-F52DDF2045A2}"/>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2D5CAFC9-9D8D-44AE-8203-0A96E33EF8A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pic>
        <p:nvPicPr>
          <p:cNvPr id="19" name="図 18">
            <a:extLst>
              <a:ext uri="{FF2B5EF4-FFF2-40B4-BE49-F238E27FC236}">
                <a16:creationId xmlns:a16="http://schemas.microsoft.com/office/drawing/2014/main" id="{0AD6B850-0BB8-4294-8269-BCA93F7A1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98" y="1940646"/>
            <a:ext cx="3665752" cy="2056025"/>
          </a:xfrm>
          <a:prstGeom prst="rect">
            <a:avLst/>
          </a:prstGeom>
        </p:spPr>
      </p:pic>
      <p:cxnSp>
        <p:nvCxnSpPr>
          <p:cNvPr id="20" name="直線矢印コネクタ 19">
            <a:extLst>
              <a:ext uri="{FF2B5EF4-FFF2-40B4-BE49-F238E27FC236}">
                <a16:creationId xmlns:a16="http://schemas.microsoft.com/office/drawing/2014/main" id="{52AD837A-0444-461A-A5A9-9F49258493B2}"/>
              </a:ext>
            </a:extLst>
          </p:cNvPr>
          <p:cNvCxnSpPr>
            <a:cxnSpLocks/>
            <a:stCxn id="19" idx="3"/>
            <a:endCxn id="36" idx="1"/>
          </p:cNvCxnSpPr>
          <p:nvPr/>
        </p:nvCxnSpPr>
        <p:spPr>
          <a:xfrm>
            <a:off x="4330350" y="2968659"/>
            <a:ext cx="2572435" cy="4507"/>
          </a:xfrm>
          <a:prstGeom prst="straightConnector1">
            <a:avLst/>
          </a:prstGeom>
          <a:ln w="38100">
            <a:solidFill>
              <a:schemeClr val="accent5"/>
            </a:solidFill>
            <a:tailEnd type="triangle"/>
          </a:ln>
        </p:spPr>
        <p:style>
          <a:lnRef idx="3">
            <a:schemeClr val="dk1"/>
          </a:lnRef>
          <a:fillRef idx="0">
            <a:schemeClr val="dk1"/>
          </a:fillRef>
          <a:effectRef idx="2">
            <a:schemeClr val="dk1"/>
          </a:effectRef>
          <a:fontRef idx="minor">
            <a:schemeClr val="tx1"/>
          </a:fontRef>
        </p:style>
      </p:cxnSp>
      <p:sp>
        <p:nvSpPr>
          <p:cNvPr id="21" name="テキスト ボックス 20">
            <a:extLst>
              <a:ext uri="{FF2B5EF4-FFF2-40B4-BE49-F238E27FC236}">
                <a16:creationId xmlns:a16="http://schemas.microsoft.com/office/drawing/2014/main" id="{7246F330-0525-49C0-9C31-D25D49844363}"/>
              </a:ext>
            </a:extLst>
          </p:cNvPr>
          <p:cNvSpPr txBox="1"/>
          <p:nvPr/>
        </p:nvSpPr>
        <p:spPr>
          <a:xfrm>
            <a:off x="5058231" y="25993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いざ出発！</a:t>
            </a:r>
          </a:p>
        </p:txBody>
      </p:sp>
      <p:sp>
        <p:nvSpPr>
          <p:cNvPr id="24" name="テキスト ボックス 23">
            <a:extLst>
              <a:ext uri="{FF2B5EF4-FFF2-40B4-BE49-F238E27FC236}">
                <a16:creationId xmlns:a16="http://schemas.microsoft.com/office/drawing/2014/main" id="{14D14023-8E78-4B47-9EF8-D08D031833EE}"/>
              </a:ext>
            </a:extLst>
          </p:cNvPr>
          <p:cNvSpPr txBox="1"/>
          <p:nvPr/>
        </p:nvSpPr>
        <p:spPr>
          <a:xfrm>
            <a:off x="7001853" y="1211057"/>
            <a:ext cx="346761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モンスター討伐！</a:t>
            </a:r>
          </a:p>
        </p:txBody>
      </p:sp>
      <p:sp>
        <p:nvSpPr>
          <p:cNvPr id="27" name="テキスト ボックス 26">
            <a:extLst>
              <a:ext uri="{FF2B5EF4-FFF2-40B4-BE49-F238E27FC236}">
                <a16:creationId xmlns:a16="http://schemas.microsoft.com/office/drawing/2014/main" id="{B6285594-08DB-443E-8593-6EDED1BB9DE8}"/>
              </a:ext>
            </a:extLst>
          </p:cNvPr>
          <p:cNvSpPr txBox="1"/>
          <p:nvPr/>
        </p:nvSpPr>
        <p:spPr>
          <a:xfrm>
            <a:off x="1174034" y="1251793"/>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クエスト受注</a:t>
            </a:r>
          </a:p>
        </p:txBody>
      </p:sp>
      <p:pic>
        <p:nvPicPr>
          <p:cNvPr id="28" name="図 27">
            <a:extLst>
              <a:ext uri="{FF2B5EF4-FFF2-40B4-BE49-F238E27FC236}">
                <a16:creationId xmlns:a16="http://schemas.microsoft.com/office/drawing/2014/main" id="{49907227-E107-4DA4-9756-A8544529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1205" y="4587684"/>
            <a:ext cx="3665752" cy="2091803"/>
          </a:xfrm>
          <a:prstGeom prst="rect">
            <a:avLst/>
          </a:prstGeom>
        </p:spPr>
      </p:pic>
      <p:cxnSp>
        <p:nvCxnSpPr>
          <p:cNvPr id="30" name="コネクタ: カギ線 29">
            <a:extLst>
              <a:ext uri="{FF2B5EF4-FFF2-40B4-BE49-F238E27FC236}">
                <a16:creationId xmlns:a16="http://schemas.microsoft.com/office/drawing/2014/main" id="{3C4DBB75-F176-4298-8D08-3BAA10919D86}"/>
              </a:ext>
            </a:extLst>
          </p:cNvPr>
          <p:cNvCxnSpPr>
            <a:cxnSpLocks/>
            <a:stCxn id="36" idx="2"/>
            <a:endCxn id="28" idx="3"/>
          </p:cNvCxnSpPr>
          <p:nvPr/>
        </p:nvCxnSpPr>
        <p:spPr>
          <a:xfrm rot="5400000">
            <a:off x="7287359" y="4185284"/>
            <a:ext cx="1627900" cy="126870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A8769F43-5FE8-415B-B018-4F2FC55662B5}"/>
              </a:ext>
            </a:extLst>
          </p:cNvPr>
          <p:cNvCxnSpPr>
            <a:cxnSpLocks/>
            <a:stCxn id="28" idx="1"/>
            <a:endCxn id="19" idx="2"/>
          </p:cNvCxnSpPr>
          <p:nvPr/>
        </p:nvCxnSpPr>
        <p:spPr>
          <a:xfrm rot="10800000">
            <a:off x="2497475" y="3996672"/>
            <a:ext cx="1303731" cy="163691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CA14C71-B708-4855-8927-9DBD3F83910F}"/>
              </a:ext>
            </a:extLst>
          </p:cNvPr>
          <p:cNvSpPr txBox="1"/>
          <p:nvPr/>
        </p:nvSpPr>
        <p:spPr>
          <a:xfrm>
            <a:off x="4404206" y="3996670"/>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ランク更新！</a:t>
            </a:r>
          </a:p>
        </p:txBody>
      </p:sp>
      <p:sp>
        <p:nvSpPr>
          <p:cNvPr id="34" name="テキスト ボックス 33">
            <a:extLst>
              <a:ext uri="{FF2B5EF4-FFF2-40B4-BE49-F238E27FC236}">
                <a16:creationId xmlns:a16="http://schemas.microsoft.com/office/drawing/2014/main" id="{31DDF1A7-4321-4722-BCFF-02868BEDF90C}"/>
              </a:ext>
            </a:extLst>
          </p:cNvPr>
          <p:cNvSpPr txBox="1"/>
          <p:nvPr/>
        </p:nvSpPr>
        <p:spPr>
          <a:xfrm>
            <a:off x="8181407" y="57261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討伐成功！</a:t>
            </a:r>
          </a:p>
        </p:txBody>
      </p:sp>
      <p:sp>
        <p:nvSpPr>
          <p:cNvPr id="35" name="テキスト ボックス 34">
            <a:extLst>
              <a:ext uri="{FF2B5EF4-FFF2-40B4-BE49-F238E27FC236}">
                <a16:creationId xmlns:a16="http://schemas.microsoft.com/office/drawing/2014/main" id="{B0F6314C-B62D-40FD-850C-E8789A3EA5A3}"/>
              </a:ext>
            </a:extLst>
          </p:cNvPr>
          <p:cNvSpPr txBox="1"/>
          <p:nvPr/>
        </p:nvSpPr>
        <p:spPr>
          <a:xfrm>
            <a:off x="1261492" y="5726126"/>
            <a:ext cx="248016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未知の難易度に挑戦！</a:t>
            </a:r>
          </a:p>
        </p:txBody>
      </p:sp>
      <p:pic>
        <p:nvPicPr>
          <p:cNvPr id="36" name="図 35">
            <a:extLst>
              <a:ext uri="{FF2B5EF4-FFF2-40B4-BE49-F238E27FC236}">
                <a16:creationId xmlns:a16="http://schemas.microsoft.com/office/drawing/2014/main" id="{D1CC6686-2BD8-4C34-A5C5-DF62C6B2E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2785" y="1940646"/>
            <a:ext cx="3665752" cy="2065040"/>
          </a:xfrm>
          <a:prstGeom prst="rect">
            <a:avLst/>
          </a:prstGeom>
        </p:spPr>
      </p:pic>
    </p:spTree>
    <p:extLst>
      <p:ext uri="{BB962C8B-B14F-4D97-AF65-F5344CB8AC3E}">
        <p14:creationId xmlns:p14="http://schemas.microsoft.com/office/powerpoint/2010/main" val="27777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制作作品</a:t>
            </a:r>
            <a:r>
              <a:rPr kumimoji="1" lang="ja-JP" altLang="en-US" sz="2400" b="1" dirty="0">
                <a:latin typeface="メイリオ" panose="020B0604030504040204" pitchFamily="50" charset="-128"/>
                <a:ea typeface="メイリオ" panose="020B0604030504040204" pitchFamily="50" charset="-128"/>
              </a:rPr>
              <a:t>　駆け引き</a:t>
            </a:r>
            <a:endParaRPr kumimoji="1" lang="ja-JP" altLang="en-US" sz="4000" b="1"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pic>
        <p:nvPicPr>
          <p:cNvPr id="8" name="図 7">
            <a:extLst>
              <a:ext uri="{FF2B5EF4-FFF2-40B4-BE49-F238E27FC236}">
                <a16:creationId xmlns:a16="http://schemas.microsoft.com/office/drawing/2014/main" id="{F56F456D-B3BC-489A-8491-BDA8D1BDC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176699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pic>
        <p:nvPicPr>
          <p:cNvPr id="9" name="図 8">
            <a:extLst>
              <a:ext uri="{FF2B5EF4-FFF2-40B4-BE49-F238E27FC236}">
                <a16:creationId xmlns:a16="http://schemas.microsoft.com/office/drawing/2014/main" id="{6E24D35B-6C7B-4F6A-AB79-601331C30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1163254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EDB092D7-4711-4680-80CB-5930CF9D8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83935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pic>
        <p:nvPicPr>
          <p:cNvPr id="26" name="図 25">
            <a:extLst>
              <a:ext uri="{FF2B5EF4-FFF2-40B4-BE49-F238E27FC236}">
                <a16:creationId xmlns:a16="http://schemas.microsoft.com/office/drawing/2014/main" id="{20552EF0-D8E9-4597-B680-4252E0E2D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386010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pic>
        <p:nvPicPr>
          <p:cNvPr id="11" name="図 10">
            <a:extLst>
              <a:ext uri="{FF2B5EF4-FFF2-40B4-BE49-F238E27FC236}">
                <a16:creationId xmlns:a16="http://schemas.microsoft.com/office/drawing/2014/main" id="{CC889469-97A4-43EC-8847-3442D08C3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2763557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2944</TotalTime>
  <Words>1449</Words>
  <Application>Microsoft Office PowerPoint</Application>
  <PresentationFormat>ユーザー設定</PresentationFormat>
  <Paragraphs>224</Paragraphs>
  <Slides>21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128</cp:revision>
  <dcterms:created xsi:type="dcterms:W3CDTF">2023-10-16T06:27:47Z</dcterms:created>
  <dcterms:modified xsi:type="dcterms:W3CDTF">2024-06-11T07:58:08Z</dcterms:modified>
</cp:coreProperties>
</file>